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73" r:id="rId3"/>
    <p:sldId id="257" r:id="rId4"/>
    <p:sldId id="262" r:id="rId5"/>
    <p:sldId id="271" r:id="rId6"/>
    <p:sldId id="263" r:id="rId7"/>
    <p:sldId id="274" r:id="rId8"/>
    <p:sldId id="267" r:id="rId9"/>
    <p:sldId id="272" r:id="rId10"/>
    <p:sldId id="276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55690" autoAdjust="0"/>
  </p:normalViewPr>
  <p:slideViewPr>
    <p:cSldViewPr snapToGrid="0">
      <p:cViewPr varScale="1">
        <p:scale>
          <a:sx n="61" d="100"/>
          <a:sy n="61" d="100"/>
        </p:scale>
        <p:origin x="450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B4B27F-3E0D-4163-9A5F-505B40364ABC}" type="datetime1">
              <a:rPr lang="nl-NL" smtClean="0"/>
              <a:t>3-6-2022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0C897-3047-42ED-8A68-312740A54E76}" type="datetime1">
              <a:rPr lang="nl-NL" smtClean="0"/>
              <a:pPr/>
              <a:t>3-6-2022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22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881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28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97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74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43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6827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142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echte verbindingslijn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e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echte verbindingslijn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e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echte verbindingslijn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echte verbindingslijn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e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echte verbindingslijn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e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echte verbindingslijn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echte verbindingslijn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cxnSp>
        <p:nvCxnSpPr>
          <p:cNvPr id="58" name="Rechte verbindingslijn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2ACAA7-7EFC-41E9-B589-E5EDA2ABD0D7}" type="datetime1">
              <a:rPr lang="nl-NL" noProof="0" smtClean="0"/>
              <a:t>3-6-2022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B15D37-081D-461D-85B7-1313DAE54EBB}" type="datetime1">
              <a:rPr lang="nl-NL" noProof="0" smtClean="0"/>
              <a:t>3-6-2022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0400DB-2BFD-4B3C-88C2-7018670CAA5A}" type="datetime1">
              <a:rPr lang="nl-NL" noProof="0" smtClean="0"/>
              <a:t>3-6-2022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echte verbindingslijn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e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echte verbindingslijn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e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echte verbindingslijn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echte verbindingslijn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e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echte verbindingslijn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e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echte verbindingslijn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echte verbindingslijn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58" name="Rechte verbindingslijn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4E751-31F9-4996-84CF-5EAFC05E7E71}" type="datetime1">
              <a:rPr lang="nl-NL" noProof="0" smtClean="0"/>
              <a:t>3-6-2022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770B06-6C21-4CB7-8028-9CDDD6E215A2}" type="datetime1">
              <a:rPr lang="nl-NL" noProof="0" smtClean="0"/>
              <a:t>3-6-2022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6CD44C-4001-4C01-9E83-7F3A62385684}" type="datetime1">
              <a:rPr lang="nl-NL" noProof="0" smtClean="0"/>
              <a:t>3-6-2022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e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echte verbindingslijn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echte verbindingslijn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echte verbindingslijn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echte verbindingslijn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echte verbindingslijn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echte verbindingslijn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echte verbindingslijn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echte verbindingslijn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echte verbindingslijn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echte verbindingslijn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echte verbindingslijn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echte verbindingslijn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echte verbindingslijn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echte verbindingslijn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echte verbindingslijn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echte verbindingslijn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e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echte verbindingslijn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echte verbindingslijn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echte verbindingslijn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echte verbindingslijn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echte verbindingslijn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e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echte verbindingslijn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echte verbindingslijn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echte verbindingslijn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echte verbindingslijn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echte verbindingslijn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echte verbindingslijn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echte verbindingslijn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echte verbindingslijn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echte verbindingslijn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echte verbindingslijn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e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echte verbindingslijn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echte verbindingslijn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echte verbindingslijn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echte verbindingslijn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echte verbindingslijn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e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echte verbindingslijn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echte verbindingslijn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echte verbindingslijn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echte verbindingslijn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echte verbindingslijn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echte verbindingslijn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echte verbindingslijn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echte verbindingslijn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Tijdelijke aanduiding voor voettekst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12" name="Tijdelijke aanduiding voor datum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94EBFF-B374-4CF0-BEB5-61ECE8C2A242}" type="datetime1">
              <a:rPr lang="nl-NL" noProof="0" smtClean="0"/>
              <a:t>3-6-2022</a:t>
            </a:fld>
            <a:endParaRPr lang="nl-NL" noProof="0" dirty="0"/>
          </a:p>
        </p:txBody>
      </p:sp>
      <p:sp>
        <p:nvSpPr>
          <p:cNvPr id="214" name="Tijdelijke aanduiding voor dianummer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echte verbindingslijn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e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e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chte verbindingslijn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e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e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hthoe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60" name="Rechte verbindingslijn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43B12A8-69E1-4755-A792-48304CBC9888}" type="datetime1">
              <a:rPr lang="nl-NL" noProof="0" smtClean="0"/>
              <a:t>3-6-2022</a:t>
            </a:fld>
            <a:endParaRPr lang="nl-NL" noProof="0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echte verbindingslijn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e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echte verbindingslijn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e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echte verbindingslijn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chte verbindingslijn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echte verbindingslijn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e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echte verbindingslijn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e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echte verbindingslijn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echte verbindingslijn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hoe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cxnSp>
        <p:nvCxnSpPr>
          <p:cNvPr id="59" name="Rechte verbindingslijn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e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Rechte verbindingslijn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e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echte verbindingslijn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echte verbindingslijn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echte verbindingslijn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echte verbindingslijn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echte verbindingslijn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e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echte verbindingslijn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echte verbindingslijn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echte verbindingslijn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echte verbindingslijn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echte verbindingslijn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echte verbindingslijn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echte verbindingslijn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e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echte verbindingslijn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echte verbindingslijn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echte verbindingslijn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echte verbindingslijn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e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echte verbindingslijn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chte verbindingslijn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chte verbindingslijn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echte verbindingslijn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echte verbindingslijn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cxnSp>
        <p:nvCxnSpPr>
          <p:cNvPr id="148" name="Rechte verbindingslijn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91933DC6-4C26-4E72-B363-AC1D3AC70E60}" type="datetime1">
              <a:rPr lang="nl-NL" noProof="0" smtClean="0"/>
              <a:t>3-6-2022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akliteratuurapp.info/" TargetMode="External"/><Relationship Id="rId5" Type="http://schemas.openxmlformats.org/officeDocument/2006/relationships/hyperlink" Target="https://www.linkedin.com/in/rodyjordens/" TargetMode="External"/><Relationship Id="rId4" Type="http://schemas.openxmlformats.org/officeDocument/2006/relationships/hyperlink" Target="mailto:rjordens@ingressus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ingressus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in/rodyjordens/" TargetMode="External"/><Relationship Id="rId5" Type="http://schemas.openxmlformats.org/officeDocument/2006/relationships/hyperlink" Target="mailto:rjordens@ingressus.nl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ingressus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hyperlink" Target="https://kenniswijzervws.nl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Lucida Sans" panose="020B0602030504020204" pitchFamily="34" charset="0"/>
              </a:rPr>
              <a:t>Find</a:t>
            </a:r>
            <a:r>
              <a:rPr lang="en-GB" dirty="0"/>
              <a:t>, notify and  connect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FFC867-4DEA-AF8D-1E9F-9B51732C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68" y="415091"/>
            <a:ext cx="4178617" cy="12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err="1"/>
              <a:t>Thank</a:t>
            </a:r>
            <a:r>
              <a:rPr lang="nl-NL" dirty="0"/>
              <a:t> you!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2F35E1-1DAE-C2B6-3D19-F5691B30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90" y="1910283"/>
            <a:ext cx="19050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F3D6C27-45D7-ED46-D627-72B1A0B9CFCB}"/>
              </a:ext>
            </a:extLst>
          </p:cNvPr>
          <p:cNvSpPr txBox="1"/>
          <p:nvPr/>
        </p:nvSpPr>
        <p:spPr>
          <a:xfrm>
            <a:off x="1295400" y="2337955"/>
            <a:ext cx="4970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Rody Jordens</a:t>
            </a:r>
          </a:p>
          <a:p>
            <a:r>
              <a:rPr lang="en-US" dirty="0">
                <a:latin typeface="Lucida Sans" panose="020B0602030504020204" pitchFamily="34" charset="0"/>
              </a:rPr>
              <a:t>Manager Support &amp; Licenses at Ingressus since 2012</a:t>
            </a:r>
          </a:p>
          <a:p>
            <a:r>
              <a:rPr lang="en-US" dirty="0">
                <a:latin typeface="Lucida Sans" panose="020B0602030504020204" pitchFamily="34" charset="0"/>
                <a:hlinkClick r:id="rId4"/>
              </a:rPr>
              <a:t>rjordens@ingressus.nl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dirty="0">
                <a:latin typeface="Lucida Sans" panose="020B0602030504020204" pitchFamily="34" charset="0"/>
                <a:hlinkClick r:id="rId5"/>
              </a:rPr>
              <a:t>https://www.linkedin.com/in/rodyjordens/</a:t>
            </a:r>
            <a:r>
              <a:rPr lang="en-US" dirty="0">
                <a:latin typeface="Lucida Sans" panose="020B0602030504020204" pitchFamily="34" charset="0"/>
              </a:rPr>
              <a:t> </a:t>
            </a:r>
          </a:p>
          <a:p>
            <a:endParaRPr lang="en-US" dirty="0">
              <a:latin typeface="Lucida Sans" panose="020B0602030504020204" pitchFamily="34" charset="0"/>
            </a:endParaRPr>
          </a:p>
        </p:txBody>
      </p:sp>
      <p:pic>
        <p:nvPicPr>
          <p:cNvPr id="7" name="Picture 4">
            <a:hlinkClick r:id="rId6"/>
            <a:extLst>
              <a:ext uri="{FF2B5EF4-FFF2-40B4-BE49-F238E27FC236}">
                <a16:creationId xmlns:a16="http://schemas.microsoft.com/office/drawing/2014/main" id="{74408C3C-A988-DF5A-3802-44BCFB15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04" y="4480038"/>
            <a:ext cx="3405791" cy="10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9A95F81-B3F9-A429-EF84-F6E7BC67C104}"/>
              </a:ext>
            </a:extLst>
          </p:cNvPr>
          <p:cNvSpPr txBox="1"/>
          <p:nvPr/>
        </p:nvSpPr>
        <p:spPr>
          <a:xfrm>
            <a:off x="8320990" y="4407301"/>
            <a:ext cx="236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Booth 17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dirty="0">
                <a:latin typeface="Lucida Sans" panose="020B0602030504020204" pitchFamily="34" charset="0"/>
              </a:rPr>
              <a:t>Wednesday - Friday</a:t>
            </a:r>
          </a:p>
        </p:txBody>
      </p:sp>
    </p:spTree>
    <p:extLst>
      <p:ext uri="{BB962C8B-B14F-4D97-AF65-F5344CB8AC3E}">
        <p14:creationId xmlns:p14="http://schemas.microsoft.com/office/powerpoint/2010/main" val="1611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Nice </a:t>
            </a:r>
            <a:r>
              <a:rPr lang="en-US" dirty="0"/>
              <a:t>to</a:t>
            </a:r>
            <a:r>
              <a:rPr lang="nl-NL" dirty="0"/>
              <a:t> </a:t>
            </a:r>
            <a:r>
              <a:rPr lang="nl-NL" dirty="0">
                <a:latin typeface="Lucida Sans" panose="020B0602030504020204" pitchFamily="34" charset="0"/>
              </a:rPr>
              <a:t>meet</a:t>
            </a:r>
            <a:r>
              <a:rPr lang="nl-NL" dirty="0"/>
              <a:t> you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B96E414-66A2-1F5E-2B85-A43CA6D1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95" y="4417693"/>
            <a:ext cx="3405791" cy="10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2F35E1-1DAE-C2B6-3D19-F5691B30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90" y="1910283"/>
            <a:ext cx="19050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F3D6C27-45D7-ED46-D627-72B1A0B9CFCB}"/>
              </a:ext>
            </a:extLst>
          </p:cNvPr>
          <p:cNvSpPr txBox="1"/>
          <p:nvPr/>
        </p:nvSpPr>
        <p:spPr>
          <a:xfrm>
            <a:off x="1295400" y="2337955"/>
            <a:ext cx="4970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Rody Jordens</a:t>
            </a:r>
          </a:p>
          <a:p>
            <a:r>
              <a:rPr lang="en-US" dirty="0">
                <a:latin typeface="Lucida Sans" panose="020B0602030504020204" pitchFamily="34" charset="0"/>
              </a:rPr>
              <a:t>Manager Support &amp; Licenses at Ingressus since 2012</a:t>
            </a:r>
          </a:p>
          <a:p>
            <a:r>
              <a:rPr lang="en-US" dirty="0">
                <a:latin typeface="Lucida Sans" panose="020B0602030504020204" pitchFamily="34" charset="0"/>
                <a:hlinkClick r:id="rId5"/>
              </a:rPr>
              <a:t>rjordens@ingressus.nl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dirty="0">
                <a:latin typeface="Lucida Sans" panose="020B0602030504020204" pitchFamily="34" charset="0"/>
                <a:hlinkClick r:id="rId6"/>
              </a:rPr>
              <a:t>https://www.linkedin.com/in/rodyjordens/</a:t>
            </a:r>
            <a:r>
              <a:rPr lang="en-US" dirty="0">
                <a:latin typeface="Lucida Sans" panose="020B0602030504020204" pitchFamily="34" charset="0"/>
              </a:rPr>
              <a:t> </a:t>
            </a:r>
          </a:p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5EC78A6-AA1C-97AC-1AD1-897FEDA1542D}"/>
              </a:ext>
            </a:extLst>
          </p:cNvPr>
          <p:cNvSpPr txBox="1"/>
          <p:nvPr/>
        </p:nvSpPr>
        <p:spPr>
          <a:xfrm>
            <a:off x="1295400" y="4322334"/>
            <a:ext cx="6056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Ingressus is a Rotterdam based service provider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dirty="0">
                <a:latin typeface="Lucida Sans" panose="020B0602030504020204" pitchFamily="34" charset="0"/>
              </a:rPr>
              <a:t>for libraries and knowledge institutes with a focus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dirty="0">
                <a:latin typeface="Lucida Sans" panose="020B0602030504020204" pitchFamily="34" charset="0"/>
              </a:rPr>
              <a:t>on medical libraries. Ingressus was founded in 1998</a:t>
            </a:r>
          </a:p>
          <a:p>
            <a:r>
              <a:rPr lang="en-US" dirty="0">
                <a:latin typeface="Lucida Sans" panose="020B0602030504020204" pitchFamily="34" charset="0"/>
                <a:hlinkClick r:id="rId7"/>
              </a:rPr>
              <a:t>https://www.ingressus.nl</a:t>
            </a:r>
            <a:r>
              <a:rPr lang="en-US" dirty="0">
                <a:latin typeface="Lucida Sans" panose="020B0602030504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617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Lucida Sans" panose="020B0602030504020204" pitchFamily="34" charset="0"/>
              </a:rPr>
              <a:t>Introduction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nl-NL" sz="3200" dirty="0" err="1">
                <a:latin typeface="Lucida Sans" panose="020B0602030504020204" pitchFamily="34" charset="0"/>
              </a:rPr>
              <a:t>Principles</a:t>
            </a:r>
            <a:r>
              <a:rPr lang="nl-NL" sz="3200" dirty="0">
                <a:latin typeface="Lucida Sans" panose="020B0602030504020204" pitchFamily="34" charset="0"/>
              </a:rPr>
              <a:t> </a:t>
            </a:r>
            <a:r>
              <a:rPr lang="nl-NL" sz="3200" dirty="0" err="1">
                <a:latin typeface="Lucida Sans" panose="020B0602030504020204" pitchFamily="34" charset="0"/>
              </a:rPr>
              <a:t>behind</a:t>
            </a:r>
            <a:r>
              <a:rPr lang="nl-NL" sz="3200" dirty="0">
                <a:latin typeface="Lucida Sans" panose="020B0602030504020204" pitchFamily="34" charset="0"/>
              </a:rPr>
              <a:t> </a:t>
            </a:r>
            <a:r>
              <a:rPr lang="nl-NL" sz="3200" dirty="0" err="1">
                <a:latin typeface="Lucida Sans" panose="020B0602030504020204" pitchFamily="34" charset="0"/>
              </a:rPr>
              <a:t>the</a:t>
            </a:r>
            <a:r>
              <a:rPr lang="nl-NL" sz="3200" dirty="0">
                <a:latin typeface="Lucida Sans" panose="020B0602030504020204" pitchFamily="34" charset="0"/>
              </a:rPr>
              <a:t> tool</a:t>
            </a:r>
          </a:p>
          <a:p>
            <a:pPr marL="0" indent="0" rtl="0">
              <a:buNone/>
            </a:pPr>
            <a:r>
              <a:rPr lang="nl-NL" sz="3200" dirty="0">
                <a:latin typeface="Lucida Sans" panose="020B0602030504020204" pitchFamily="34" charset="0"/>
              </a:rPr>
              <a:t>Technical </a:t>
            </a:r>
            <a:r>
              <a:rPr lang="nl-NL" sz="3200" dirty="0" err="1">
                <a:latin typeface="Lucida Sans" panose="020B0602030504020204" pitchFamily="34" charset="0"/>
              </a:rPr>
              <a:t>aspects</a:t>
            </a:r>
            <a:endParaRPr lang="nl-NL" sz="3200" dirty="0">
              <a:latin typeface="Lucida Sans" panose="020B0602030504020204" pitchFamily="34" charset="0"/>
            </a:endParaRPr>
          </a:p>
          <a:p>
            <a:pPr marL="0" indent="0" rtl="0">
              <a:buNone/>
            </a:pPr>
            <a:r>
              <a:rPr lang="nl-NL" sz="3200" dirty="0">
                <a:latin typeface="Lucida Sans" panose="020B0602030504020204" pitchFamily="34" charset="0"/>
              </a:rPr>
              <a:t>Demo</a:t>
            </a:r>
          </a:p>
          <a:p>
            <a:pPr marL="0" indent="0" rtl="0">
              <a:buNone/>
            </a:pPr>
            <a:r>
              <a:rPr lang="nl-NL" sz="3200" dirty="0" err="1">
                <a:latin typeface="Lucida Sans" panose="020B0602030504020204" pitchFamily="34" charset="0"/>
              </a:rPr>
              <a:t>Implementation</a:t>
            </a:r>
            <a:r>
              <a:rPr lang="nl-NL" sz="3200" dirty="0">
                <a:latin typeface="Lucida Sans" panose="020B0602030504020204" pitchFamily="34" charset="0"/>
              </a:rPr>
              <a:t> </a:t>
            </a:r>
            <a:r>
              <a:rPr lang="nl-NL" sz="3200" dirty="0" err="1">
                <a:latin typeface="Lucida Sans" panose="020B0602030504020204" pitchFamily="34" charset="0"/>
              </a:rPr>
              <a:t>and</a:t>
            </a:r>
            <a:r>
              <a:rPr lang="nl-NL" sz="3200" dirty="0">
                <a:latin typeface="Lucida Sans" panose="020B0602030504020204" pitchFamily="34" charset="0"/>
              </a:rPr>
              <a:t> </a:t>
            </a:r>
            <a:r>
              <a:rPr lang="nl-NL" sz="3200" dirty="0" err="1">
                <a:latin typeface="Lucida Sans" panose="020B0602030504020204" pitchFamily="34" charset="0"/>
              </a:rPr>
              <a:t>lessons</a:t>
            </a:r>
            <a:r>
              <a:rPr lang="nl-NL" sz="3200" dirty="0">
                <a:latin typeface="Lucida Sans" panose="020B0602030504020204" pitchFamily="34" charset="0"/>
              </a:rPr>
              <a:t> </a:t>
            </a:r>
            <a:r>
              <a:rPr lang="nl-NL" sz="3200" dirty="0" err="1">
                <a:latin typeface="Lucida Sans" panose="020B0602030504020204" pitchFamily="34" charset="0"/>
              </a:rPr>
              <a:t>learned</a:t>
            </a:r>
            <a:endParaRPr lang="nl-NL" sz="3200" dirty="0">
              <a:latin typeface="Lucida Sans" panose="020B0602030504020204" pitchFamily="34" charset="0"/>
            </a:endParaRP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Lucida Sans" panose="020B0602030504020204" pitchFamily="34" charset="0"/>
              </a:rPr>
              <a:t>Basic </a:t>
            </a:r>
            <a:r>
              <a:rPr lang="nl-NL" dirty="0" err="1">
                <a:latin typeface="Lucida Sans" panose="020B0602030504020204" pitchFamily="34" charset="0"/>
              </a:rPr>
              <a:t>principles</a:t>
            </a:r>
            <a:r>
              <a:rPr lang="nl-NL" dirty="0">
                <a:latin typeface="Lucida Sans" panose="020B0602030504020204" pitchFamily="34" charset="0"/>
              </a:rPr>
              <a:t> (1/2)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C340D6-404F-B41B-749F-4B340202C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822" y="1608428"/>
            <a:ext cx="3810000" cy="381000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3F54E7-ABE5-052E-0460-5C211D7FE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2" y="1655691"/>
            <a:ext cx="3713020" cy="371302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21EED7-89A3-9D24-F239-F593ABB9B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280" y="1623003"/>
            <a:ext cx="3889665" cy="388966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D737E6F-F5EA-B19F-11A0-DE9101A2AA9D}"/>
              </a:ext>
            </a:extLst>
          </p:cNvPr>
          <p:cNvSpPr txBox="1"/>
          <p:nvPr/>
        </p:nvSpPr>
        <p:spPr>
          <a:xfrm>
            <a:off x="955964" y="5512668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In-house information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F0FD33-CBDF-1B9E-B87B-DCCB4AD00AFD}"/>
              </a:ext>
            </a:extLst>
          </p:cNvPr>
          <p:cNvSpPr txBox="1"/>
          <p:nvPr/>
        </p:nvSpPr>
        <p:spPr>
          <a:xfrm>
            <a:off x="4752702" y="5512668"/>
            <a:ext cx="298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External content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A4C42B8-8146-D623-2553-C24A54CF7255}"/>
              </a:ext>
            </a:extLst>
          </p:cNvPr>
          <p:cNvSpPr txBox="1"/>
          <p:nvPr/>
        </p:nvSpPr>
        <p:spPr>
          <a:xfrm>
            <a:off x="8710988" y="5517432"/>
            <a:ext cx="226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Working together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02FE063-4128-8527-3EB8-E36E7673817E}"/>
              </a:ext>
            </a:extLst>
          </p:cNvPr>
          <p:cNvSpPr txBox="1"/>
          <p:nvPr/>
        </p:nvSpPr>
        <p:spPr>
          <a:xfrm>
            <a:off x="564741" y="6338337"/>
            <a:ext cx="600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Illustrations by Icons8. Retrieved from </a:t>
            </a:r>
            <a:r>
              <a:rPr lang="en-US" b="0" i="1" dirty="0">
                <a:solidFill>
                  <a:srgbClr val="2D2D2D"/>
                </a:solidFill>
                <a:effectLst/>
                <a:latin typeface="Lucida Sans" panose="020B0602030504020204" pitchFamily="34" charset="0"/>
              </a:rPr>
              <a:t>https</a:t>
            </a:r>
            <a:r>
              <a:rPr lang="en-US" b="0" i="1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://icons8.com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Basic </a:t>
            </a:r>
            <a:r>
              <a:rPr lang="nl-NL" dirty="0" err="1"/>
              <a:t>principles</a:t>
            </a:r>
            <a:r>
              <a:rPr lang="nl-NL" dirty="0"/>
              <a:t> (2/2)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D1B043A-430E-D354-B1FB-A28721D24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70027" y="1878269"/>
            <a:ext cx="2477118" cy="425517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87FB06-1CBF-B97A-FDC2-82B647311A05}"/>
              </a:ext>
            </a:extLst>
          </p:cNvPr>
          <p:cNvSpPr txBox="1"/>
          <p:nvPr/>
        </p:nvSpPr>
        <p:spPr>
          <a:xfrm>
            <a:off x="1295400" y="1974273"/>
            <a:ext cx="72978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User is in control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Lucida Sans" panose="020B0602030504020204" pitchFamily="34" charset="0"/>
              </a:rPr>
              <a:t>Full control on what’s being shown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Lucida Sans" panose="020B0602030504020204" pitchFamily="34" charset="0"/>
              </a:rPr>
              <a:t>Enable notifications based on subjects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Lucida Sans" panose="020B0602030504020204" pitchFamily="34" charset="0"/>
              </a:rPr>
              <a:t>Create notifications based on own searches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Lucida Sans" panose="020B0602030504020204" pitchFamily="34" charset="0"/>
              </a:rPr>
              <a:t>Share information within your own (created) teams</a:t>
            </a:r>
          </a:p>
          <a:p>
            <a:pPr marL="285750" indent="-285750">
              <a:buFontTx/>
              <a:buChar char="-"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nl-NL" dirty="0">
                <a:latin typeface="Lucida Sans" panose="020B0602030504020204" pitchFamily="34" charset="0"/>
              </a:rPr>
              <a:t>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latin typeface="Lucida Sans" panose="020B0602030504020204" pitchFamily="34" charset="0"/>
              </a:rPr>
              <a:t>Search </a:t>
            </a:r>
            <a:r>
              <a:rPr lang="nl-NL" dirty="0" err="1">
                <a:latin typeface="Lucida Sans" panose="020B0602030504020204" pitchFamily="34" charset="0"/>
              </a:rPr>
              <a:t>through</a:t>
            </a:r>
            <a:r>
              <a:rPr lang="nl-NL" dirty="0">
                <a:latin typeface="Lucida Sans" panose="020B0602030504020204" pitchFamily="34" charset="0"/>
              </a:rPr>
              <a:t> content of </a:t>
            </a:r>
            <a:r>
              <a:rPr lang="nl-NL" dirty="0" err="1">
                <a:latin typeface="Lucida Sans" panose="020B0602030504020204" pitchFamily="34" charset="0"/>
              </a:rPr>
              <a:t>external</a:t>
            </a:r>
            <a:r>
              <a:rPr lang="nl-NL" dirty="0">
                <a:latin typeface="Lucida Sans" panose="020B0602030504020204" pitchFamily="34" charset="0"/>
              </a:rPr>
              <a:t> </a:t>
            </a:r>
            <a:r>
              <a:rPr lang="nl-NL" dirty="0" err="1">
                <a:latin typeface="Lucida Sans" panose="020B0602030504020204" pitchFamily="34" charset="0"/>
              </a:rPr>
              <a:t>suppliers</a:t>
            </a:r>
            <a:endParaRPr lang="nl-NL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latin typeface="Lucida Sans" panose="020B0602030504020204" pitchFamily="34" charset="0"/>
              </a:rPr>
              <a:t>Search </a:t>
            </a:r>
            <a:r>
              <a:rPr lang="nl-NL" dirty="0" err="1">
                <a:latin typeface="Lucida Sans" panose="020B0602030504020204" pitchFamily="34" charset="0"/>
              </a:rPr>
              <a:t>through</a:t>
            </a:r>
            <a:r>
              <a:rPr lang="nl-NL" dirty="0">
                <a:latin typeface="Lucida Sans" panose="020B0602030504020204" pitchFamily="34" charset="0"/>
              </a:rPr>
              <a:t> in-house </a:t>
            </a:r>
            <a:r>
              <a:rPr lang="nl-NL" dirty="0" err="1">
                <a:latin typeface="Lucida Sans" panose="020B0602030504020204" pitchFamily="34" charset="0"/>
              </a:rPr>
              <a:t>documents</a:t>
            </a:r>
            <a:endParaRPr lang="nl-NL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latin typeface="Lucida Sans" panose="020B0602030504020204" pitchFamily="34" charset="0"/>
              </a:rPr>
              <a:t>Fulltext access on content </a:t>
            </a:r>
            <a:r>
              <a:rPr lang="nl-NL" dirty="0" err="1">
                <a:latin typeface="Lucida Sans" panose="020B0602030504020204" pitchFamily="34" charset="0"/>
              </a:rPr>
              <a:t>your</a:t>
            </a:r>
            <a:r>
              <a:rPr lang="nl-NL" dirty="0">
                <a:latin typeface="Lucida Sans" panose="020B0602030504020204" pitchFamily="34" charset="0"/>
              </a:rPr>
              <a:t> </a:t>
            </a:r>
            <a:r>
              <a:rPr lang="nl-NL" dirty="0" err="1">
                <a:latin typeface="Lucida Sans" panose="020B0602030504020204" pitchFamily="34" charset="0"/>
              </a:rPr>
              <a:t>organization</a:t>
            </a:r>
            <a:r>
              <a:rPr lang="nl-NL" dirty="0">
                <a:latin typeface="Lucida Sans" panose="020B0602030504020204" pitchFamily="34" charset="0"/>
              </a:rPr>
              <a:t> is </a:t>
            </a:r>
            <a:r>
              <a:rPr lang="nl-NL" dirty="0" err="1">
                <a:latin typeface="Lucida Sans" panose="020B0602030504020204" pitchFamily="34" charset="0"/>
              </a:rPr>
              <a:t>subscribed</a:t>
            </a:r>
            <a:r>
              <a:rPr lang="nl-NL" dirty="0">
                <a:latin typeface="Lucida Sans" panose="020B0602030504020204" pitchFamily="34" charset="0"/>
              </a:rPr>
              <a:t> </a:t>
            </a:r>
            <a:r>
              <a:rPr lang="nl-NL" dirty="0" err="1">
                <a:latin typeface="Lucida Sans" panose="020B0602030504020204" pitchFamily="34" charset="0"/>
              </a:rPr>
              <a:t>to</a:t>
            </a:r>
            <a:endParaRPr lang="nl-NL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>
                <a:latin typeface="Lucida Sans" panose="020B0602030504020204" pitchFamily="34" charset="0"/>
              </a:rPr>
              <a:t>Follow </a:t>
            </a:r>
            <a:r>
              <a:rPr lang="nl-NL" dirty="0" err="1">
                <a:latin typeface="Lucida Sans" panose="020B0602030504020204" pitchFamily="34" charset="0"/>
              </a:rPr>
              <a:t>and</a:t>
            </a:r>
            <a:r>
              <a:rPr lang="nl-NL" dirty="0">
                <a:latin typeface="Lucida Sans" panose="020B0602030504020204" pitchFamily="34" charset="0"/>
              </a:rPr>
              <a:t> get </a:t>
            </a:r>
            <a:r>
              <a:rPr lang="nl-NL" dirty="0" err="1">
                <a:latin typeface="Lucida Sans" panose="020B0602030504020204" pitchFamily="34" charset="0"/>
              </a:rPr>
              <a:t>notifications</a:t>
            </a:r>
            <a:r>
              <a:rPr lang="nl-NL" dirty="0">
                <a:latin typeface="Lucida Sans" panose="020B0602030504020204" pitchFamily="34" charset="0"/>
              </a:rPr>
              <a:t> </a:t>
            </a:r>
            <a:r>
              <a:rPr lang="nl-NL" dirty="0" err="1">
                <a:latin typeface="Lucida Sans" panose="020B0602030504020204" pitchFamily="34" charset="0"/>
              </a:rPr>
              <a:t>from</a:t>
            </a:r>
            <a:r>
              <a:rPr lang="nl-NL" dirty="0">
                <a:latin typeface="Lucida Sans" panose="020B0602030504020204" pitchFamily="34" charset="0"/>
              </a:rPr>
              <a:t> </a:t>
            </a:r>
            <a:r>
              <a:rPr lang="nl-NL" dirty="0" err="1">
                <a:latin typeface="Lucida Sans" panose="020B0602030504020204" pitchFamily="34" charset="0"/>
              </a:rPr>
              <a:t>your</a:t>
            </a:r>
            <a:r>
              <a:rPr lang="nl-NL" dirty="0">
                <a:latin typeface="Lucida Sans" panose="020B0602030504020204" pitchFamily="34" charset="0"/>
              </a:rPr>
              <a:t> teams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4CAB71-1C2B-E856-7623-3D76E5EDB071}"/>
              </a:ext>
            </a:extLst>
          </p:cNvPr>
          <p:cNvSpPr txBox="1"/>
          <p:nvPr/>
        </p:nvSpPr>
        <p:spPr>
          <a:xfrm>
            <a:off x="1044865" y="6268088"/>
            <a:ext cx="610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Illustrations by Icons8. </a:t>
            </a:r>
            <a:r>
              <a:rPr lang="en-US" b="0" i="1" dirty="0">
                <a:solidFill>
                  <a:srgbClr val="2D2D2D"/>
                </a:solidFill>
                <a:effectLst/>
                <a:latin typeface="Lucida Sans" panose="020B0602030504020204" pitchFamily="34" charset="0"/>
              </a:rPr>
              <a:t>Retrieved</a:t>
            </a:r>
            <a:r>
              <a:rPr lang="en-US" b="0" i="1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from https://icons8.com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Lucida Sans" panose="020B0602030504020204" pitchFamily="34" charset="0"/>
              </a:rPr>
              <a:t>Technical</a:t>
            </a:r>
            <a:r>
              <a:rPr lang="nl-NL" dirty="0"/>
              <a:t> </a:t>
            </a:r>
            <a:r>
              <a:rPr lang="nl-NL" dirty="0" err="1"/>
              <a:t>aspects</a:t>
            </a:r>
            <a:r>
              <a:rPr lang="nl-NL" dirty="0"/>
              <a:t> (1/2)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870DBAC-8C78-3E0C-5FEB-F85FB428F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4873" y="2072371"/>
            <a:ext cx="2803236" cy="2102427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23ABCC4-E546-CDEE-2A26-26C112BC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94" y="1453246"/>
            <a:ext cx="36861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tHub - laravel/framework: The Laravel Framework.">
            <a:extLst>
              <a:ext uri="{FF2B5EF4-FFF2-40B4-BE49-F238E27FC236}">
                <a16:creationId xmlns:a16="http://schemas.microsoft.com/office/drawing/2014/main" id="{41426416-DF98-E39F-DAA7-0A3F87B6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21" y="3880388"/>
            <a:ext cx="3514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7A7F12-BB34-6C8A-C3B2-C643EB7F2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762" y="2283043"/>
            <a:ext cx="4005768" cy="400576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87728CA-DBAC-3ADC-5BA9-B59AB1E240D3}"/>
              </a:ext>
            </a:extLst>
          </p:cNvPr>
          <p:cNvSpPr txBox="1"/>
          <p:nvPr/>
        </p:nvSpPr>
        <p:spPr>
          <a:xfrm>
            <a:off x="533569" y="6314817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2D2D2D"/>
                </a:solidFill>
                <a:effectLst/>
                <a:latin typeface="Lucida Sans" panose="020B0602030504020204" pitchFamily="34" charset="0"/>
              </a:rPr>
              <a:t>Illustrations</a:t>
            </a:r>
            <a:r>
              <a:rPr lang="en-US" b="0" i="1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by Icons8. Retrieved from https://icons8.com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Lucida Sans" panose="020B0602030504020204" pitchFamily="34" charset="0"/>
              </a:rPr>
              <a:t>Technical</a:t>
            </a:r>
            <a:r>
              <a:rPr lang="nl-NL" dirty="0"/>
              <a:t> </a:t>
            </a:r>
            <a:r>
              <a:rPr lang="nl-NL" dirty="0" err="1"/>
              <a:t>aspects</a:t>
            </a:r>
            <a:r>
              <a:rPr lang="nl-NL" dirty="0"/>
              <a:t> (2/2)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D9C29A70-08C0-A1A6-F694-F873C222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0" y="1646238"/>
            <a:ext cx="2185122" cy="12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eschiedenis van het Google-logo | Historiek">
            <a:extLst>
              <a:ext uri="{FF2B5EF4-FFF2-40B4-BE49-F238E27FC236}">
                <a16:creationId xmlns:a16="http://schemas.microsoft.com/office/drawing/2014/main" id="{234689C3-5059-6C2C-D069-5F2F5B05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2733675"/>
            <a:ext cx="2847109" cy="12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owardsHome lanceert Artificial Intelligence voor Sales - Emerce">
            <a:extLst>
              <a:ext uri="{FF2B5EF4-FFF2-40B4-BE49-F238E27FC236}">
                <a16:creationId xmlns:a16="http://schemas.microsoft.com/office/drawing/2014/main" id="{3C4045FC-E53B-36E3-F4A9-2C4BC03F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4" y="1542223"/>
            <a:ext cx="1678999" cy="16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Journal TOCs (@JournalTOCs) / Twitter">
            <a:extLst>
              <a:ext uri="{FF2B5EF4-FFF2-40B4-BE49-F238E27FC236}">
                <a16:creationId xmlns:a16="http://schemas.microsoft.com/office/drawing/2014/main" id="{BD5A7661-13FD-C14F-EC2E-56821505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0" y="1033858"/>
            <a:ext cx="1678998" cy="16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Overzicht producten en diensten Rijksoverheid medewerkers | Wolters Kluwer">
            <a:extLst>
              <a:ext uri="{FF2B5EF4-FFF2-40B4-BE49-F238E27FC236}">
                <a16:creationId xmlns:a16="http://schemas.microsoft.com/office/drawing/2014/main" id="{13A0FB76-FA4E-E4CF-9579-B2E26905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17" y="2785230"/>
            <a:ext cx="3294930" cy="10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Mediakit | OCLC">
            <a:extLst>
              <a:ext uri="{FF2B5EF4-FFF2-40B4-BE49-F238E27FC236}">
                <a16:creationId xmlns:a16="http://schemas.microsoft.com/office/drawing/2014/main" id="{62FE8DCA-CDD3-A6A9-BFB7-B6BC60F8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58" y="1509507"/>
            <a:ext cx="2644005" cy="12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Wolters Kluwer Ovid (@ovid_wkhealth) / Twitter">
            <a:extLst>
              <a:ext uri="{FF2B5EF4-FFF2-40B4-BE49-F238E27FC236}">
                <a16:creationId xmlns:a16="http://schemas.microsoft.com/office/drawing/2014/main" id="{86823657-5150-974A-880F-FE3F7839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629" y="2744212"/>
            <a:ext cx="1556472" cy="15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>
            <a:extLst>
              <a:ext uri="{FF2B5EF4-FFF2-40B4-BE49-F238E27FC236}">
                <a16:creationId xmlns:a16="http://schemas.microsoft.com/office/drawing/2014/main" id="{1D86144F-F6E3-90DC-2464-5BA861A67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5" y="3942041"/>
            <a:ext cx="2561670" cy="91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RSS - Wikipedia">
            <a:extLst>
              <a:ext uri="{FF2B5EF4-FFF2-40B4-BE49-F238E27FC236}">
                <a16:creationId xmlns:a16="http://schemas.microsoft.com/office/drawing/2014/main" id="{5A5EE75D-D7DE-95BC-149F-4B6292BE7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37" y="3554345"/>
            <a:ext cx="1092663" cy="10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>
            <a:extLst>
              <a:ext uri="{FF2B5EF4-FFF2-40B4-BE49-F238E27FC236}">
                <a16:creationId xmlns:a16="http://schemas.microsoft.com/office/drawing/2014/main" id="{C3E62E13-35E0-B557-2742-555A9CB1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4" y="3950267"/>
            <a:ext cx="1328335" cy="10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YouTube is getting a new logo every week this month – here's why | Creative  Bloq">
            <a:extLst>
              <a:ext uri="{FF2B5EF4-FFF2-40B4-BE49-F238E27FC236}">
                <a16:creationId xmlns:a16="http://schemas.microsoft.com/office/drawing/2014/main" id="{1A975E97-DC9C-B678-34F7-25C84D77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34" y="3800463"/>
            <a:ext cx="1980766" cy="11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>
            <a:extLst>
              <a:ext uri="{FF2B5EF4-FFF2-40B4-BE49-F238E27FC236}">
                <a16:creationId xmlns:a16="http://schemas.microsoft.com/office/drawing/2014/main" id="{0E7F2D55-08AF-950C-66BD-D41AA92E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4" y="5140847"/>
            <a:ext cx="3423640" cy="7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Intelligente monitoring van radio, televisie, podcasts &amp; politieke debatten">
            <a:extLst>
              <a:ext uri="{FF2B5EF4-FFF2-40B4-BE49-F238E27FC236}">
                <a16:creationId xmlns:a16="http://schemas.microsoft.com/office/drawing/2014/main" id="{748CD099-99F6-3A77-F09B-6FDE5486B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54" y="4969110"/>
            <a:ext cx="2151545" cy="11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Coosto | The Content &amp; Social Media Marketing Tool">
            <a:extLst>
              <a:ext uri="{FF2B5EF4-FFF2-40B4-BE49-F238E27FC236}">
                <a16:creationId xmlns:a16="http://schemas.microsoft.com/office/drawing/2014/main" id="{C8D6E1E4-6B77-C10E-7851-402CE0562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58" y="5323893"/>
            <a:ext cx="2913390" cy="5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2CD0ED9-C596-D3EE-4FA0-66E57B903226}"/>
              </a:ext>
            </a:extLst>
          </p:cNvPr>
          <p:cNvSpPr txBox="1"/>
          <p:nvPr/>
        </p:nvSpPr>
        <p:spPr>
          <a:xfrm>
            <a:off x="520996" y="6308758"/>
            <a:ext cx="961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D2D2D"/>
                </a:solidFill>
                <a:latin typeface="Noto Sans" panose="020B0502040204020203" pitchFamily="34" charset="0"/>
              </a:rPr>
              <a:t>Company logo’s,</a:t>
            </a:r>
            <a:r>
              <a:rPr lang="en-US" b="0" i="1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</a:t>
            </a:r>
            <a:r>
              <a:rPr lang="en-US" b="0" i="1" dirty="0">
                <a:solidFill>
                  <a:srgbClr val="2D2D2D"/>
                </a:solidFill>
                <a:effectLst/>
                <a:latin typeface="Lucida Sans" panose="020B0602030504020204" pitchFamily="34" charset="0"/>
              </a:rPr>
              <a:t>Wikimedia</a:t>
            </a:r>
            <a:r>
              <a:rPr lang="en-US" b="0" i="1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 Retrieved from https://commons.wikimedia.org/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2CC696-EFC2-9712-8AA3-7BCFAEEB3D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37222" y="137345"/>
            <a:ext cx="966221" cy="150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Lucida Sans" panose="020B0602030504020204" pitchFamily="34" charset="0"/>
              </a:rPr>
              <a:t>Demo</a:t>
            </a:r>
          </a:p>
        </p:txBody>
      </p:sp>
      <p:pic>
        <p:nvPicPr>
          <p:cNvPr id="3" name="Picture 4">
            <a:hlinkClick r:id="rId3"/>
            <a:extLst>
              <a:ext uri="{FF2B5EF4-FFF2-40B4-BE49-F238E27FC236}">
                <a16:creationId xmlns:a16="http://schemas.microsoft.com/office/drawing/2014/main" id="{3B318390-29D3-29EA-3430-D6391C63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77" y="2703193"/>
            <a:ext cx="3405791" cy="10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1671A1E6-A960-C950-5CB2-F1F4A41A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4891"/>
            <a:ext cx="3514725" cy="142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dirty="0" err="1">
                <a:latin typeface="Lucida Sans" panose="020B0602030504020204" pitchFamily="34" charset="0"/>
              </a:rPr>
              <a:t>Implementation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9946DA-371A-3923-8544-4593980C42D2}"/>
              </a:ext>
            </a:extLst>
          </p:cNvPr>
          <p:cNvSpPr txBox="1"/>
          <p:nvPr/>
        </p:nvSpPr>
        <p:spPr>
          <a:xfrm>
            <a:off x="1444335" y="2161309"/>
            <a:ext cx="98401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Sans" panose="020B0602030504020204" pitchFamily="34" charset="0"/>
              </a:rPr>
              <a:t>Focus on what you ‘need’ to offer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Lucida Sans" panose="020B0602030504020204" pitchFamily="34" charset="0"/>
            </a:endParaRPr>
          </a:p>
          <a:p>
            <a:r>
              <a:rPr lang="en-US" sz="3200" dirty="0">
                <a:latin typeface="Lucida Sans" panose="020B0602030504020204" pitchFamily="34" charset="0"/>
              </a:rPr>
              <a:t>Check license rights and adjust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Lucida Sans" panose="020B0602030504020204" pitchFamily="34" charset="0"/>
            </a:endParaRPr>
          </a:p>
          <a:p>
            <a:r>
              <a:rPr lang="en-US" sz="3200" dirty="0">
                <a:latin typeface="Lucida Sans" panose="020B0602030504020204" pitchFamily="34" charset="0"/>
              </a:rPr>
              <a:t>Future-proof your solutions</a:t>
            </a:r>
          </a:p>
          <a:p>
            <a:endParaRPr lang="en-US" sz="3200" dirty="0">
              <a:latin typeface="Lucida Sans" panose="020B0602030504020204" pitchFamily="34" charset="0"/>
            </a:endParaRPr>
          </a:p>
          <a:p>
            <a:r>
              <a:rPr lang="en-US" sz="3200" dirty="0">
                <a:latin typeface="Lucida Sans" panose="020B0602030504020204" pitchFamily="34" charset="0"/>
              </a:rPr>
              <a:t>Shared goals with vendors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28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itraster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4_TF03031015" id="{578770A7-D8B3-48DF-B610-27C31013EE9D}" vid="{370CBE4E-E52D-42F7-814A-E50D5C1CEF17}"/>
    </a:ext>
  </a:extLst>
</a:theme>
</file>

<file path=ppt/theme/theme2.xml><?xml version="1.0" encoding="utf-8"?>
<a:theme xmlns:a="http://schemas.openxmlformats.org/drawingml/2006/main" name="Office-thema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Zakelijke ruitraster-presentatie (breedbeeld)</Template>
  <TotalTime>877</TotalTime>
  <Words>288</Words>
  <Application>Microsoft Office PowerPoint</Application>
  <PresentationFormat>Breedbeeld</PresentationFormat>
  <Paragraphs>62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Lucida Sans</vt:lpstr>
      <vt:lpstr>Noto Sans</vt:lpstr>
      <vt:lpstr>Wingdings</vt:lpstr>
      <vt:lpstr>Ruitraster 16x9</vt:lpstr>
      <vt:lpstr>Find, notify and  connect</vt:lpstr>
      <vt:lpstr>Nice to meet you</vt:lpstr>
      <vt:lpstr>Introduction</vt:lpstr>
      <vt:lpstr>Basic principles (1/2)</vt:lpstr>
      <vt:lpstr>Basic principles (2/2)</vt:lpstr>
      <vt:lpstr>Technical aspects (1/2)</vt:lpstr>
      <vt:lpstr>Technical aspects (2/2)</vt:lpstr>
      <vt:lpstr>Demo</vt:lpstr>
      <vt:lpstr>Implementation and lessons learned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Rody Jordens</dc:creator>
  <cp:lastModifiedBy>Rody Jordens</cp:lastModifiedBy>
  <cp:revision>26</cp:revision>
  <dcterms:created xsi:type="dcterms:W3CDTF">2022-05-17T10:50:50Z</dcterms:created>
  <dcterms:modified xsi:type="dcterms:W3CDTF">2022-06-03T07:28:56Z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